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5"/>
  </p:notesMasterIdLst>
  <p:sldIdLst>
    <p:sldId id="256" r:id="rId2"/>
    <p:sldId id="257" r:id="rId3"/>
    <p:sldId id="298" r:id="rId4"/>
    <p:sldId id="258" r:id="rId5"/>
    <p:sldId id="259" r:id="rId6"/>
    <p:sldId id="303" r:id="rId7"/>
    <p:sldId id="304" r:id="rId8"/>
    <p:sldId id="326" r:id="rId9"/>
    <p:sldId id="319" r:id="rId10"/>
    <p:sldId id="322" r:id="rId11"/>
    <p:sldId id="323" r:id="rId12"/>
    <p:sldId id="321" r:id="rId13"/>
    <p:sldId id="328" r:id="rId14"/>
    <p:sldId id="329" r:id="rId15"/>
    <p:sldId id="324" r:id="rId16"/>
    <p:sldId id="320" r:id="rId17"/>
    <p:sldId id="331" r:id="rId18"/>
    <p:sldId id="269" r:id="rId19"/>
    <p:sldId id="330" r:id="rId20"/>
    <p:sldId id="325" r:id="rId21"/>
    <p:sldId id="327" r:id="rId22"/>
    <p:sldId id="274" r:id="rId23"/>
    <p:sldId id="275" r:id="rId24"/>
  </p:sldIdLst>
  <p:sldSz cx="9144000" cy="5143500" type="screen16x9"/>
  <p:notesSz cx="6858000" cy="9144000"/>
  <p:embeddedFontLst>
    <p:embeddedFont>
      <p:font typeface="한컴 고딕" panose="020B0600000101010101" charset="-127"/>
      <p:regular r:id="rId26"/>
      <p:bold r:id="rId27"/>
    </p:embeddedFont>
    <p:embeddedFont>
      <p:font typeface="Bree Serif" panose="020B0600000101010101" charset="0"/>
      <p:regular r:id="rId28"/>
    </p:embeddedFont>
    <p:embeddedFont>
      <p:font typeface="Didact Gothic" panose="020B0600000101010101" charset="0"/>
      <p:regular r:id="rId29"/>
    </p:embeddedFont>
    <p:embeddedFont>
      <p:font typeface="Roboto Black" panose="02000000000000000000" pitchFamily="2" charset="0"/>
      <p:bold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  <p:embeddedFont>
      <p:font typeface="Roboto Mono Thin" panose="020B0600000101010101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  <p:embeddedFont>
      <p:font typeface="함초롬돋움" panose="020B0604000101010101" pitchFamily="50" charset="-127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FF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F7AAE-61EF-4772-8F0D-08FC72BD83FA}">
  <a:tblStyle styleId="{0BAF7AAE-61EF-4772-8F0D-08FC72BD8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911" autoAdjust="0"/>
  </p:normalViewPr>
  <p:slideViewPr>
    <p:cSldViewPr snapToGrid="0">
      <p:cViewPr varScale="1">
        <p:scale>
          <a:sx n="139" d="100"/>
          <a:sy n="139" d="100"/>
        </p:scale>
        <p:origin x="3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8</a:t>
            </a:r>
            <a:r>
              <a:rPr lang="ko-KR" altLang="en-US" dirty="0"/>
              <a:t>조의 발표를 맡은 이병준 이라고 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</a:t>
            </a:r>
            <a:r>
              <a:rPr lang="en-US" altLang="ko-KR" dirty="0"/>
              <a:t>8</a:t>
            </a:r>
            <a:r>
              <a:rPr lang="ko-KR" altLang="en-US" dirty="0"/>
              <a:t>조는 이번 인터넷 프로그래밍 프로젝트로 일명 </a:t>
            </a:r>
            <a:r>
              <a:rPr lang="en-US" altLang="ko-KR" dirty="0"/>
              <a:t>“CHAT BOT”</a:t>
            </a:r>
            <a:r>
              <a:rPr lang="ko-KR" altLang="en-US" dirty="0"/>
              <a:t>이라는 프로그램을 제작하였습니다</a:t>
            </a:r>
            <a:r>
              <a:rPr lang="en-US" altLang="ko-KR" dirty="0"/>
              <a:t>. </a:t>
            </a:r>
            <a:r>
              <a:rPr lang="ko-KR" altLang="en-US" dirty="0"/>
              <a:t>아래는 저희 조원의 리스트 </a:t>
            </a:r>
            <a:r>
              <a:rPr lang="en-US" altLang="ko-KR" dirty="0"/>
              <a:t>– </a:t>
            </a:r>
            <a:r>
              <a:rPr lang="ko-KR" altLang="en-US" dirty="0"/>
              <a:t>팀장 최창환</a:t>
            </a:r>
            <a:r>
              <a:rPr lang="en-US" altLang="ko-KR" dirty="0"/>
              <a:t>, </a:t>
            </a:r>
            <a:r>
              <a:rPr lang="ko-KR" altLang="en-US" dirty="0"/>
              <a:t>조원 이병준 이동선 입니다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WinMain</a:t>
            </a:r>
            <a:r>
              <a:rPr lang="ko-KR" altLang="en-US" dirty="0"/>
              <a:t>함수는 프로그램 </a:t>
            </a:r>
            <a:r>
              <a:rPr lang="ko-KR" altLang="en-US" dirty="0" err="1"/>
              <a:t>실행시</a:t>
            </a:r>
            <a:r>
              <a:rPr lang="ko-KR" altLang="en-US" dirty="0"/>
              <a:t> 가장 기본적인 부분인 </a:t>
            </a:r>
            <a:r>
              <a:rPr lang="ko-KR" altLang="en-US" dirty="0" err="1"/>
              <a:t>윈속의</a:t>
            </a:r>
            <a:r>
              <a:rPr lang="ko-KR" altLang="en-US" dirty="0"/>
              <a:t> 초기화</a:t>
            </a:r>
            <a:r>
              <a:rPr lang="en-US" altLang="ko-KR" dirty="0"/>
              <a:t>, </a:t>
            </a:r>
            <a:r>
              <a:rPr lang="ko-KR" altLang="en-US" dirty="0"/>
              <a:t>다이얼로그</a:t>
            </a:r>
            <a:r>
              <a:rPr lang="en-US" altLang="ko-KR" dirty="0"/>
              <a:t>(</a:t>
            </a:r>
            <a:r>
              <a:rPr lang="ko-KR" altLang="en-US" dirty="0"/>
              <a:t>대화상자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아이콘 추가 기능을 수행합니다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8873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DisplayText</a:t>
            </a:r>
            <a:r>
              <a:rPr lang="en-US" altLang="ko-KR" dirty="0"/>
              <a:t> </a:t>
            </a:r>
            <a:r>
              <a:rPr lang="ko-KR" altLang="en-US" dirty="0"/>
              <a:t>함수에서는 리스트 박스와 </a:t>
            </a:r>
            <a:r>
              <a:rPr lang="ko-KR" altLang="en-US" dirty="0" err="1"/>
              <a:t>에디트</a:t>
            </a:r>
            <a:r>
              <a:rPr lang="ko-KR" altLang="en-US" dirty="0"/>
              <a:t> 박스에 메시지를 출력하는 동작을 수행해 여러가지 정보들에 대한 텍스트를</a:t>
            </a:r>
            <a:r>
              <a:rPr lang="en-US" altLang="ko-KR" dirty="0"/>
              <a:t> </a:t>
            </a:r>
            <a:r>
              <a:rPr lang="ko-KR" altLang="en-US" dirty="0" err="1"/>
              <a:t>시각화합니다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2748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DigProc</a:t>
            </a:r>
            <a:r>
              <a:rPr lang="ko-KR" altLang="en-US" dirty="0"/>
              <a:t>는 사용자가 이벤트를 발생시키면 다이얼 로그 안의 함수들이 동작하는 함수입니다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GUI</a:t>
            </a:r>
            <a:r>
              <a:rPr lang="ko-KR" altLang="en-US" dirty="0"/>
              <a:t>가 주요 기능이었던 만큼 몇 가지 편의 기능을 버튼으로 구성하여 사용자가 손쉽게 접속</a:t>
            </a:r>
            <a:r>
              <a:rPr lang="en-US" altLang="ko-KR" dirty="0"/>
              <a:t>, </a:t>
            </a:r>
            <a:r>
              <a:rPr lang="ko-KR" altLang="en-US" dirty="0"/>
              <a:t>해제</a:t>
            </a:r>
            <a:r>
              <a:rPr lang="en-US" altLang="ko-KR" dirty="0"/>
              <a:t>, </a:t>
            </a:r>
            <a:r>
              <a:rPr lang="ko-KR" altLang="en-US" dirty="0"/>
              <a:t>보내기 등의 특정 이벤트를 사용할 수 있도록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8898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클릭 이벤트들을 동작시키는 함수 구조는 서버 접속 대화 상자 및 서버에도 사용되었습니다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클라이언트 프로그램을 실행하면 서버 접속 대화 상자 에서 서버의 </a:t>
            </a:r>
            <a:r>
              <a:rPr lang="en-US" altLang="ko-KR" dirty="0"/>
              <a:t>IP </a:t>
            </a:r>
            <a:r>
              <a:rPr lang="ko-KR" altLang="en-US" dirty="0"/>
              <a:t>와 포트번호를 입력하여 접속하는 구조를 만들어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서버의 위치 변동시에도 하드 코딩 없이 서버의 주소만으로 접속 할 수 있도록 하였고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67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서버에서는 특정 유저를 강제로 접속 해제시키는 내보내기 버튼과 서버를 종료하는 끝내기 버튼을 구현하였습니다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575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가장 중요한 채팅을 전송</a:t>
            </a:r>
            <a:r>
              <a:rPr lang="en-US" altLang="ko-KR" dirty="0"/>
              <a:t>-</a:t>
            </a:r>
            <a:r>
              <a:rPr lang="ko-KR" altLang="en-US" dirty="0"/>
              <a:t>송신하는 함수입니다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함수에서 스레드 함수를 설정하여 메시지를 전송함과 동시에 받는 구조로 구현하여</a:t>
            </a:r>
            <a:r>
              <a:rPr lang="en-US" altLang="ko-KR" dirty="0"/>
              <a:t>,</a:t>
            </a:r>
            <a:r>
              <a:rPr lang="ko-KR" altLang="en-US" dirty="0"/>
              <a:t> 자신이 보낸 텍스트를 바로 볼 수 있는 구조로 하여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채팅방에서 나와 상대방의 메시지가 동시에 보이는 상태를 구현하였습니다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9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추가적인 편의 기능으로 </a:t>
            </a:r>
            <a:r>
              <a:rPr lang="en-US" dirty="0"/>
              <a:t>C++</a:t>
            </a:r>
            <a:r>
              <a:rPr lang="ko-KR" altLang="en-US" dirty="0"/>
              <a:t>라이브러리의 시간 함수 구조체를 사용하여 현재 사용자가 채팅을 전송한 시간을 표시하도록 구현하였고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781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상단의 메뉴 바에서 지금까지의</a:t>
            </a:r>
            <a:r>
              <a:rPr lang="en-US" altLang="ko-KR" dirty="0"/>
              <a:t> </a:t>
            </a:r>
            <a:r>
              <a:rPr lang="ko-KR" altLang="en-US" dirty="0"/>
              <a:t>채팅 로그를 텍스트파일로 저장하는 기능을 구현하였습니다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이렇게 저희 프로젝트에 대한 알고리즘 소개를 마치고</a:t>
            </a:r>
            <a:r>
              <a:rPr lang="en-US" altLang="ko-KR" dirty="0"/>
              <a:t>, </a:t>
            </a:r>
            <a:r>
              <a:rPr lang="ko-KR" altLang="en-US" dirty="0"/>
              <a:t>간단하게 저희 프로그램이 작동하는 모습을 영상으로 보여드리겠습니다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828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630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발표할 내용의 목차입니다</a:t>
            </a:r>
            <a:r>
              <a:rPr lang="en-US" altLang="ko-KR" dirty="0"/>
              <a:t>. </a:t>
            </a:r>
            <a:r>
              <a:rPr lang="ko-KR" altLang="en-US" dirty="0"/>
              <a:t>순서대로 프로젝트 소개</a:t>
            </a:r>
            <a:r>
              <a:rPr lang="en-US" altLang="ko-KR" dirty="0"/>
              <a:t>, </a:t>
            </a:r>
            <a:r>
              <a:rPr lang="ko-KR" altLang="en-US" dirty="0"/>
              <a:t>주요기능 소개</a:t>
            </a:r>
            <a:r>
              <a:rPr lang="en-US" altLang="ko-KR" dirty="0"/>
              <a:t>, </a:t>
            </a:r>
            <a:r>
              <a:rPr lang="ko-KR" altLang="en-US" dirty="0"/>
              <a:t>그리고 구현 현황과 알고리즘</a:t>
            </a:r>
            <a:r>
              <a:rPr lang="en-US" altLang="ko-KR" dirty="0"/>
              <a:t>, </a:t>
            </a:r>
            <a:r>
              <a:rPr lang="ko-KR" altLang="en-US" dirty="0" err="1"/>
              <a:t>미구현</a:t>
            </a:r>
            <a:r>
              <a:rPr lang="ko-KR" altLang="en-US" dirty="0"/>
              <a:t> 파트에 대한 설명 순으로 발표 할 예정입니다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7" name="Google Shape;8957;gde5f8131e0_0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8" name="Google Shape;8958;gde5f8131e0_0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목표로 했으나 구현하지 못한 부분들에 대해 소개하도록 하겠습니다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4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저희는 앞서 주요 기능에서 클라이언트간 개인 통신과 파일 전송 기능을 목표로 삼았다고 소개하였습니다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 기능들은 여러가지 참고자료를 통해 시도를 해보았으나</a:t>
            </a:r>
            <a:r>
              <a:rPr lang="en-US" altLang="ko-KR" dirty="0"/>
              <a:t>, </a:t>
            </a:r>
            <a:r>
              <a:rPr lang="ko-KR" altLang="en-US" dirty="0"/>
              <a:t>아직 성공적으로 구현하지는 못한 상태입니다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귓속말을 구현하기 위해 따로 개인 채팅방을 새로 생성하는 방식이 필요하다고 판단하고</a:t>
            </a:r>
            <a:r>
              <a:rPr lang="en-US" altLang="ko-KR" dirty="0"/>
              <a:t> </a:t>
            </a:r>
            <a:r>
              <a:rPr lang="ko-KR" altLang="en-US" dirty="0"/>
              <a:t>구조를 구성해보거나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다운로드만을 위한 별도의 창을 구성하는 등 여러가지 시도를 해봤으나 아직 성공하지 못하였습니다</a:t>
            </a:r>
            <a:r>
              <a:rPr lang="en-US" altLang="ko-KR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그러나 이 두 기능은 이번 프로젝트의 차별점으로 구상한 부분이므로 일단 마지막 일정까지 최대한 구현을 시도 할 예정입니다</a:t>
            </a:r>
            <a:r>
              <a:rPr lang="en-US" altLang="ko-KR" dirty="0"/>
              <a:t>.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00680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것으로 </a:t>
            </a:r>
            <a:r>
              <a:rPr lang="en-US" altLang="ko-KR" dirty="0"/>
              <a:t>8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/>
              <a:t>채팅 봇의 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d5c1b5e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5d5c1b5e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7" name="Google Shape;8957;gde5f8131e0_0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8" name="Google Shape;8958;gde5f8131e0_0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프로젝트 소개와 주요 기능에 대해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242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무엇을 만드는가</a:t>
            </a:r>
            <a:r>
              <a:rPr lang="en-US" altLang="ko-KR" dirty="0"/>
              <a:t>, </a:t>
            </a:r>
            <a:r>
              <a:rPr lang="ko-KR" altLang="en-US" dirty="0"/>
              <a:t>저희는 기본에 충실하기로 방향을 잡았습니다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프로젝트에서 저희는 기본 주제로 제시된 </a:t>
            </a:r>
            <a:r>
              <a:rPr lang="en-US" altLang="ko-KR" dirty="0"/>
              <a:t>1:N </a:t>
            </a:r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 채팅 프로그램을 몇가지 기능을 추가하여 제작할 예정입니다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고전적인 채팅 프로그램인 네이트온</a:t>
            </a:r>
            <a:r>
              <a:rPr lang="en-US" altLang="ko-KR" dirty="0"/>
              <a:t> </a:t>
            </a:r>
            <a:r>
              <a:rPr lang="ko-KR" altLang="en-US" dirty="0"/>
              <a:t>등을 목표로 하고 있다고 연상해주시면 더 이해하기에 편하실 것이라 생각이 됩니다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목표로 하는 핵심 기능을 요약하면 다음 네 가지입니다</a:t>
            </a:r>
            <a:r>
              <a:rPr lang="en-US" altLang="ko-KR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1:N </a:t>
            </a:r>
            <a:r>
              <a:rPr lang="ko-KR" altLang="en-US" dirty="0"/>
              <a:t>통신</a:t>
            </a:r>
            <a:r>
              <a:rPr lang="en-US" altLang="ko-KR" dirty="0"/>
              <a:t>(</a:t>
            </a:r>
            <a:r>
              <a:rPr lang="ko-KR" altLang="en-US" dirty="0"/>
              <a:t>채팅</a:t>
            </a:r>
            <a:r>
              <a:rPr lang="en-US" altLang="ko-KR" dirty="0"/>
              <a:t>) – </a:t>
            </a:r>
            <a:r>
              <a:rPr lang="ko-KR" altLang="en-US" dirty="0"/>
              <a:t>당연히 이 프로그램의 기본이 되는 기능입니다</a:t>
            </a:r>
            <a:r>
              <a:rPr lang="en-US" altLang="ko-KR" dirty="0"/>
              <a:t>. </a:t>
            </a:r>
            <a:r>
              <a:rPr lang="ko-KR" altLang="en-US" dirty="0"/>
              <a:t>여러 클라이언트가 서버에 접속해 동시에 서로 채팅이 가능하도록 구현합니다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클라이언트 간의 통신 </a:t>
            </a:r>
            <a:r>
              <a:rPr lang="en-US" altLang="ko-KR" dirty="0"/>
              <a:t>– </a:t>
            </a:r>
            <a:r>
              <a:rPr lang="ko-KR" altLang="en-US" dirty="0"/>
              <a:t>귓속말 같은 기능을 생각하시면 됩니다</a:t>
            </a:r>
            <a:r>
              <a:rPr lang="en-US" altLang="ko-KR" dirty="0"/>
              <a:t>. </a:t>
            </a:r>
            <a:r>
              <a:rPr lang="ko-KR" altLang="en-US" dirty="0"/>
              <a:t>접속한 특정 클라이언트 간에 </a:t>
            </a:r>
            <a:r>
              <a:rPr lang="ko-KR" altLang="en-US" dirty="0" err="1"/>
              <a:t>프라이빗</a:t>
            </a:r>
            <a:r>
              <a:rPr lang="ko-KR" altLang="en-US" dirty="0"/>
              <a:t> 한 채팅이 가능하도록 기능을 구현합니다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GUI</a:t>
            </a:r>
            <a:r>
              <a:rPr lang="ko-KR" altLang="en-US" dirty="0"/>
              <a:t>를 이용한 인터페이스 </a:t>
            </a:r>
            <a:r>
              <a:rPr lang="en-US" altLang="ko-KR" dirty="0"/>
              <a:t>– GUI</a:t>
            </a:r>
            <a:r>
              <a:rPr lang="ko-KR" altLang="en-US" dirty="0"/>
              <a:t>로 간단한 인터페이스를 제공하여 몇가지 편의 기능에 쉽게 접근하여 사용할 수 있도록 작성합니다</a:t>
            </a:r>
            <a:r>
              <a:rPr lang="en-US" altLang="ko-KR" dirty="0"/>
              <a:t>. </a:t>
            </a:r>
            <a:r>
              <a:rPr lang="ko-KR" altLang="en-US" dirty="0"/>
              <a:t>편의 기능은 버튼으로 제공 될 예정이며</a:t>
            </a:r>
            <a:r>
              <a:rPr lang="en-US" altLang="ko-KR" dirty="0"/>
              <a:t>, </a:t>
            </a:r>
            <a:r>
              <a:rPr lang="ko-KR" altLang="en-US" dirty="0"/>
              <a:t>그 예시는 다음과 같습니다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유저간 파일 전송 기능 </a:t>
            </a:r>
            <a:r>
              <a:rPr lang="en-US" altLang="ko-KR" dirty="0"/>
              <a:t>– </a:t>
            </a:r>
            <a:r>
              <a:rPr lang="ko-KR" altLang="en-US" dirty="0"/>
              <a:t>채팅방에 접속한 유저들끼리 텍스트 뿐만 아니라 이미지 등의 파일을 업로드할 수 있도록 구현하였습니다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중 </a:t>
            </a:r>
            <a:r>
              <a:rPr lang="en-US" altLang="ko-KR" dirty="0"/>
              <a:t>2</a:t>
            </a:r>
            <a:r>
              <a:rPr lang="ko-KR" altLang="en-US" dirty="0"/>
              <a:t>번과 </a:t>
            </a:r>
            <a:r>
              <a:rPr lang="en-US" altLang="ko-KR" dirty="0"/>
              <a:t>4</a:t>
            </a:r>
            <a:r>
              <a:rPr lang="ko-KR" altLang="en-US" dirty="0"/>
              <a:t>번의 항목이 저희가 이 채팅 프로그램에서 특히 차별화로 선택한 부분으로</a:t>
            </a:r>
            <a:r>
              <a:rPr lang="en-US" altLang="ko-KR" dirty="0"/>
              <a:t>, </a:t>
            </a:r>
            <a:r>
              <a:rPr lang="ko-KR" altLang="en-US" dirty="0"/>
              <a:t>이 부분을 구현하는 것을 최종 목표로 하고 있습니다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7" name="Google Shape;8957;gde5f8131e0_0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8" name="Google Shape;8958;gde5f8131e0_0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알고리즘에 대해 소개하겠습니다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857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프로그램의 동작 </a:t>
            </a:r>
            <a:r>
              <a:rPr lang="ko-KR" altLang="en-US" dirty="0" err="1"/>
              <a:t>구상도입니다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프로그램은 서버에서 채팅방을 여는 역할을 담당하고</a:t>
            </a:r>
            <a:r>
              <a:rPr lang="en-US" altLang="ko-KR" dirty="0"/>
              <a:t>, </a:t>
            </a:r>
            <a:r>
              <a:rPr lang="ko-KR" altLang="en-US" dirty="0"/>
              <a:t>그 채팅 방에 불특정 다수의 외부 접속자들이 동시에 접속하여 서로 채팅을 할 수 있는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 그림과 같은 구조로 구상했습니다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3552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동작 전체에 대한 알고리즘을 플로우 차트로 간단히 표현하면 그림과 같습니다</a:t>
            </a:r>
            <a:r>
              <a:rPr lang="en-US" altLang="ko-KR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서버 측에서 서버를 오픈하여 소켓 생성</a:t>
            </a:r>
            <a:r>
              <a:rPr lang="en-US" altLang="ko-KR" dirty="0"/>
              <a:t>, </a:t>
            </a:r>
            <a:r>
              <a:rPr lang="ko-KR" altLang="en-US" dirty="0" err="1"/>
              <a:t>바인드</a:t>
            </a:r>
            <a:r>
              <a:rPr lang="en-US" altLang="ko-KR" dirty="0"/>
              <a:t>, </a:t>
            </a:r>
            <a:r>
              <a:rPr lang="ko-KR" altLang="en-US" dirty="0"/>
              <a:t>상태를 </a:t>
            </a:r>
            <a:r>
              <a:rPr lang="en-US" altLang="ko-KR" dirty="0"/>
              <a:t>listen</a:t>
            </a:r>
            <a:r>
              <a:rPr lang="ko-KR" altLang="en-US" dirty="0"/>
              <a:t>으로 변경하고</a:t>
            </a:r>
            <a:r>
              <a:rPr lang="en-US" altLang="ko-KR" dirty="0"/>
              <a:t>, </a:t>
            </a:r>
            <a:r>
              <a:rPr lang="ko-KR" altLang="en-US" dirty="0"/>
              <a:t>클라이언트 측에서는 소켓을 생성 후 서버 측에 연결을 요청합니다</a:t>
            </a:r>
            <a:r>
              <a:rPr lang="en-US" altLang="ko-KR" dirty="0"/>
              <a:t>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서버는 이 연결 요청을 받아 접속을 수락한 후 서버 </a:t>
            </a:r>
            <a:r>
              <a:rPr lang="en-US" altLang="ko-KR" dirty="0"/>
              <a:t>– </a:t>
            </a:r>
            <a:r>
              <a:rPr lang="ko-KR" altLang="en-US" dirty="0"/>
              <a:t>클라이언트 간 연결 종료 전 까지 </a:t>
            </a:r>
            <a:r>
              <a:rPr lang="en-US" altLang="ko-KR" dirty="0"/>
              <a:t>send</a:t>
            </a:r>
            <a:r>
              <a:rPr lang="ko-KR" altLang="en-US" dirty="0"/>
              <a:t>와 </a:t>
            </a:r>
            <a:r>
              <a:rPr lang="en-US" altLang="ko-KR" dirty="0" err="1"/>
              <a:t>recv</a:t>
            </a:r>
            <a:r>
              <a:rPr lang="ko-KR" altLang="en-US" dirty="0"/>
              <a:t>를 통해 데이터를 </a:t>
            </a:r>
            <a:r>
              <a:rPr lang="ko-KR" altLang="en-US" dirty="0" err="1"/>
              <a:t>교환함으로서</a:t>
            </a:r>
            <a:r>
              <a:rPr lang="ko-KR" altLang="en-US" dirty="0"/>
              <a:t> 실시간 채팅 기능을 구현합니다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/>
            </a:br>
            <a:r>
              <a:rPr lang="ko-KR" altLang="en-US" dirty="0"/>
              <a:t>이러한 서버의 소켓 및 상태 관련 동작들은 코드의 </a:t>
            </a:r>
            <a:r>
              <a:rPr lang="en-US" altLang="ko-KR" dirty="0" err="1"/>
              <a:t>ThradMain</a:t>
            </a:r>
            <a:r>
              <a:rPr lang="en-US" altLang="ko-KR" dirty="0"/>
              <a:t> </a:t>
            </a:r>
            <a:r>
              <a:rPr lang="ko-KR" altLang="en-US" dirty="0"/>
              <a:t>함수를 통해 구현되었습니다</a:t>
            </a:r>
            <a:r>
              <a:rPr lang="en-US" altLang="ko-KR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830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실제 프로그램 실행 화면과 같이 몇가지 주요 알고리즘에 대해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1666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348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656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94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19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60" r:id="rId6"/>
    <p:sldLayoutId id="2147483669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063868" y="3670025"/>
            <a:ext cx="3303107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인터넷 프로그래밍 프로젝트</a:t>
            </a:r>
            <a:b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CHAT BOT</a:t>
            </a:r>
            <a:endParaRPr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한컴 고딕" panose="02000500000000000000" pitchFamily="2" charset="-127"/>
                <a:ea typeface="한컴 고딕" panose="02000500000000000000" pitchFamily="2" charset="-127"/>
              </a:rPr>
              <a:t>8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 최창환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이병준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이동건</a:t>
            </a:r>
            <a:endParaRPr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19EA207-5DF0-4E0F-BE28-CE0A6A99EC86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3213463" y="1825951"/>
            <a:ext cx="713182" cy="19073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1390FFF-1D7F-4FC7-8367-70C87B1EB6B8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 flipV="1">
            <a:off x="3535692" y="1825951"/>
            <a:ext cx="390953" cy="1830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3B5926-D343-45C1-A44E-8C3E2ED3BC34}"/>
              </a:ext>
            </a:extLst>
          </p:cNvPr>
          <p:cNvSpPr txBox="1"/>
          <p:nvPr/>
        </p:nvSpPr>
        <p:spPr>
          <a:xfrm>
            <a:off x="3926646" y="3073235"/>
            <a:ext cx="39957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실행의 가장 기본적인 부분 담당</a:t>
            </a:r>
            <a:br>
              <a:rPr lang="en-US" altLang="ko-KR" sz="1200" dirty="0">
                <a:solidFill>
                  <a:schemeClr val="accent1"/>
                </a:solidFill>
              </a:rPr>
            </a:b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accent1"/>
                </a:solidFill>
              </a:rPr>
              <a:t>윈속</a:t>
            </a:r>
            <a:r>
              <a:rPr lang="ko-KR" altLang="en-US" sz="1200" dirty="0">
                <a:solidFill>
                  <a:schemeClr val="accent1"/>
                </a:solidFill>
              </a:rPr>
              <a:t> 초기화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다이얼로그 생성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아이콘 추가 기능 수행</a:t>
            </a:r>
            <a:endParaRPr lang="en-US" altLang="ko-KR" sz="1200" dirty="0">
              <a:solidFill>
                <a:schemeClr val="accent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FDAC324-B1BE-462D-9949-E61AEE72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88" y="1001523"/>
            <a:ext cx="2633004" cy="168732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B7EBFC7-C01F-4318-9891-ED67DCCEF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88" y="2838532"/>
            <a:ext cx="2310775" cy="17988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B64855-1D42-49C2-A75C-1A7CDBF62AF5}"/>
              </a:ext>
            </a:extLst>
          </p:cNvPr>
          <p:cNvSpPr/>
          <p:nvPr/>
        </p:nvSpPr>
        <p:spPr>
          <a:xfrm>
            <a:off x="867952" y="989737"/>
            <a:ext cx="2667740" cy="170904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33B75B-82D1-441C-BEE1-C1322BA545F6}"/>
              </a:ext>
            </a:extLst>
          </p:cNvPr>
          <p:cNvSpPr/>
          <p:nvPr/>
        </p:nvSpPr>
        <p:spPr>
          <a:xfrm>
            <a:off x="902688" y="2829290"/>
            <a:ext cx="2310775" cy="180810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2CBDFE-89FA-41AD-B3B5-8744692C3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645" y="876044"/>
            <a:ext cx="4271305" cy="18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B7F3FC-D7A7-43DF-8F29-20314794F8DB}"/>
              </a:ext>
            </a:extLst>
          </p:cNvPr>
          <p:cNvSpPr txBox="1"/>
          <p:nvPr/>
        </p:nvSpPr>
        <p:spPr>
          <a:xfrm>
            <a:off x="3982357" y="3058920"/>
            <a:ext cx="39957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리스트 박스와 </a:t>
            </a:r>
            <a:r>
              <a:rPr lang="ko-KR" altLang="en-US" sz="1200" dirty="0" err="1">
                <a:solidFill>
                  <a:schemeClr val="accent1"/>
                </a:solidFill>
              </a:rPr>
              <a:t>에디트</a:t>
            </a:r>
            <a:r>
              <a:rPr lang="ko-KR" altLang="en-US" sz="1200" dirty="0">
                <a:solidFill>
                  <a:schemeClr val="accent1"/>
                </a:solidFill>
              </a:rPr>
              <a:t> 박스에 메시지를 출력하는 함수</a:t>
            </a:r>
            <a:br>
              <a:rPr lang="en-US" altLang="ko-KR" sz="1200" dirty="0">
                <a:solidFill>
                  <a:schemeClr val="accent1"/>
                </a:solidFill>
              </a:rPr>
            </a:b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여러 정보 텍스트를 출력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accent1"/>
              </a:solidFill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352E8CFC-E0A7-416D-B573-A092843F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77" y="1008799"/>
            <a:ext cx="2633004" cy="1687320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8C0F8D30-54EA-4F7B-9D3A-2CEE12443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88" y="2838532"/>
            <a:ext cx="2337236" cy="181946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33B75B-82D1-441C-BEE1-C1322BA545F6}"/>
              </a:ext>
            </a:extLst>
          </p:cNvPr>
          <p:cNvSpPr/>
          <p:nvPr/>
        </p:nvSpPr>
        <p:spPr>
          <a:xfrm>
            <a:off x="966650" y="3285309"/>
            <a:ext cx="2227219" cy="116912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B64855-1D42-49C2-A75C-1A7CDBF62AF5}"/>
              </a:ext>
            </a:extLst>
          </p:cNvPr>
          <p:cNvSpPr/>
          <p:nvPr/>
        </p:nvSpPr>
        <p:spPr>
          <a:xfrm>
            <a:off x="952931" y="1335665"/>
            <a:ext cx="2556622" cy="107953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0EC202-765F-496A-B5BF-424EA602D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077" y="863481"/>
            <a:ext cx="3721531" cy="1933427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19EA207-5DF0-4E0F-BE28-CE0A6A99EC86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193869" y="1830195"/>
            <a:ext cx="788208" cy="203967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1390FFF-1D7F-4FC7-8367-70C87B1EB6B8}"/>
              </a:ext>
            </a:extLst>
          </p:cNvPr>
          <p:cNvCxnSpPr>
            <a:cxnSpLocks/>
            <a:stCxn id="23" idx="3"/>
            <a:endCxn id="9" idx="1"/>
          </p:cNvCxnSpPr>
          <p:nvPr/>
        </p:nvCxnSpPr>
        <p:spPr>
          <a:xfrm flipV="1">
            <a:off x="3509553" y="1830195"/>
            <a:ext cx="472524" cy="4523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9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4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E702D5-AB8B-49A0-BE99-DDF5E88FC395}"/>
              </a:ext>
            </a:extLst>
          </p:cNvPr>
          <p:cNvSpPr txBox="1"/>
          <p:nvPr/>
        </p:nvSpPr>
        <p:spPr>
          <a:xfrm>
            <a:off x="4354264" y="3837350"/>
            <a:ext cx="33806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사용자가 이벤트를 발생시키면 다이얼로그 안의 함수들이 동작</a:t>
            </a:r>
            <a:b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</a:b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접속 </a:t>
            </a:r>
            <a: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  <a:t>– </a:t>
            </a: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해제 </a:t>
            </a:r>
            <a: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  <a:t>– </a:t>
            </a: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보내기 등의 버튼 기능 수행 </a:t>
            </a: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6E640B-C2CD-4EBD-9E52-A5967681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1" y="1353810"/>
            <a:ext cx="2854066" cy="222179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14B5D4-E3A5-49E1-AF03-C8F52643B477}"/>
              </a:ext>
            </a:extLst>
          </p:cNvPr>
          <p:cNvSpPr/>
          <p:nvPr/>
        </p:nvSpPr>
        <p:spPr>
          <a:xfrm>
            <a:off x="3370217" y="1643053"/>
            <a:ext cx="519398" cy="33238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ABF257F-B08D-4D0A-BD44-56D09540B18E}"/>
              </a:ext>
            </a:extLst>
          </p:cNvPr>
          <p:cNvSpPr/>
          <p:nvPr/>
        </p:nvSpPr>
        <p:spPr>
          <a:xfrm>
            <a:off x="3513909" y="3279764"/>
            <a:ext cx="388911" cy="23662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0707613-AF69-4783-A2B3-ADE8C5B8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64" y="604185"/>
            <a:ext cx="3359353" cy="3233165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28A24E-0C17-4735-8832-F609FE6114FD}"/>
              </a:ext>
            </a:extLst>
          </p:cNvPr>
          <p:cNvCxnSpPr>
            <a:cxnSpLocks/>
            <a:stCxn id="25" idx="3"/>
            <a:endCxn id="39" idx="1"/>
          </p:cNvCxnSpPr>
          <p:nvPr/>
        </p:nvCxnSpPr>
        <p:spPr>
          <a:xfrm>
            <a:off x="3889615" y="1809244"/>
            <a:ext cx="464649" cy="41152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7134B7B-0793-4DBD-8F0E-07E50698A1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3902820" y="2220768"/>
            <a:ext cx="451444" cy="117731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71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5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E702D5-AB8B-49A0-BE99-DDF5E88FC395}"/>
              </a:ext>
            </a:extLst>
          </p:cNvPr>
          <p:cNvSpPr txBox="1"/>
          <p:nvPr/>
        </p:nvSpPr>
        <p:spPr>
          <a:xfrm>
            <a:off x="4257187" y="3858816"/>
            <a:ext cx="33806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서버의 주소 </a:t>
            </a:r>
            <a: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  <a:t>– </a:t>
            </a: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포트번호를 입력하여 접속</a:t>
            </a: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하드코딩 배제</a:t>
            </a:r>
            <a:b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</a:b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2F5157-3191-4CB9-A279-F58EFDD56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13" y="1464264"/>
            <a:ext cx="2148240" cy="138042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14B5D4-E3A5-49E1-AF03-C8F52643B477}"/>
              </a:ext>
            </a:extLst>
          </p:cNvPr>
          <p:cNvSpPr/>
          <p:nvPr/>
        </p:nvSpPr>
        <p:spPr>
          <a:xfrm>
            <a:off x="1204843" y="1801367"/>
            <a:ext cx="1727195" cy="93530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8170CE-0646-4986-BCC7-7719F260E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187" y="655074"/>
            <a:ext cx="2879668" cy="3118928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28A24E-0C17-4735-8832-F609FE6114FD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 flipV="1">
            <a:off x="2932038" y="2214538"/>
            <a:ext cx="1325149" cy="5448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9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62F7783-9A9A-4224-BC7E-02D52840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59" y="1359811"/>
            <a:ext cx="3012345" cy="193041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14B5D4-E3A5-49E1-AF03-C8F52643B477}"/>
              </a:ext>
            </a:extLst>
          </p:cNvPr>
          <p:cNvSpPr/>
          <p:nvPr/>
        </p:nvSpPr>
        <p:spPr>
          <a:xfrm>
            <a:off x="3030583" y="2953218"/>
            <a:ext cx="791430" cy="26677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F03292-A335-4CFC-8CA3-85984CD9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353" y="646730"/>
            <a:ext cx="3274678" cy="3692618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E28A24E-0C17-4735-8832-F609FE6114FD}"/>
              </a:ext>
            </a:extLst>
          </p:cNvPr>
          <p:cNvCxnSpPr>
            <a:cxnSpLocks/>
            <a:stCxn id="25" idx="3"/>
            <a:endCxn id="14" idx="1"/>
          </p:cNvCxnSpPr>
          <p:nvPr/>
        </p:nvCxnSpPr>
        <p:spPr>
          <a:xfrm flipV="1">
            <a:off x="3822013" y="2493039"/>
            <a:ext cx="723340" cy="5935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6072C6C-8D57-4C1B-BD38-5CEE34514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35" y="1639047"/>
            <a:ext cx="2797863" cy="1967842"/>
          </a:xfrm>
          <a:prstGeom prst="rect">
            <a:avLst/>
          </a:prstGeom>
        </p:spPr>
      </p:pic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85F45FA-8764-420E-801B-BAC3575C0795}"/>
              </a:ext>
            </a:extLst>
          </p:cNvPr>
          <p:cNvCxnSpPr>
            <a:cxnSpLocks/>
            <a:endCxn id="19" idx="1"/>
          </p:cNvCxnSpPr>
          <p:nvPr/>
        </p:nvCxnSpPr>
        <p:spPr>
          <a:xfrm rot="5400000" flipH="1" flipV="1">
            <a:off x="4737149" y="3028312"/>
            <a:ext cx="1042130" cy="2314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C5AAC2-B7A8-49B5-ACD8-CAB31181C562}"/>
              </a:ext>
            </a:extLst>
          </p:cNvPr>
          <p:cNvSpPr/>
          <p:nvPr/>
        </p:nvSpPr>
        <p:spPr>
          <a:xfrm>
            <a:off x="4892040" y="3665098"/>
            <a:ext cx="1156063" cy="30601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E31296-9679-4D08-A749-647C7FDDF5A8}"/>
              </a:ext>
            </a:extLst>
          </p:cNvPr>
          <p:cNvSpPr txBox="1"/>
          <p:nvPr/>
        </p:nvSpPr>
        <p:spPr>
          <a:xfrm>
            <a:off x="4545353" y="4434273"/>
            <a:ext cx="338066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accent1"/>
                </a:solidFill>
              </a:rPr>
              <a:t>서버 종료 및 특정 유저 강제 접속해제</a:t>
            </a:r>
            <a:br>
              <a:rPr lang="en-US" altLang="ko-KR" sz="1200" dirty="0">
                <a:ln w="3175">
                  <a:noFill/>
                </a:ln>
                <a:solidFill>
                  <a:schemeClr val="accent1"/>
                </a:solidFill>
              </a:rPr>
            </a:br>
            <a:endParaRPr lang="en-US" altLang="ko-KR" sz="1200" dirty="0">
              <a:ln w="3175">
                <a:noFill/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54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EC13C05-AC39-4F14-84A9-1FEC4F6DDB63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3827416" y="2218579"/>
            <a:ext cx="692468" cy="4064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D99A11-E0F2-4461-B912-0C48FC6A886F}"/>
              </a:ext>
            </a:extLst>
          </p:cNvPr>
          <p:cNvSpPr txBox="1"/>
          <p:nvPr/>
        </p:nvSpPr>
        <p:spPr>
          <a:xfrm>
            <a:off x="4522261" y="3766577"/>
            <a:ext cx="338066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스레드 함수 설정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메시지를 전송함과 </a:t>
            </a:r>
            <a:br>
              <a:rPr lang="en-US" altLang="ko-KR" sz="1200" dirty="0">
                <a:solidFill>
                  <a:schemeClr val="accent1"/>
                </a:solidFill>
              </a:rPr>
            </a:br>
            <a:r>
              <a:rPr lang="ko-KR" altLang="en-US" sz="1200" dirty="0">
                <a:solidFill>
                  <a:schemeClr val="accent1"/>
                </a:solidFill>
              </a:rPr>
              <a:t>동시에 받는 구조로 구현</a:t>
            </a:r>
            <a:br>
              <a:rPr lang="en-US" altLang="ko-KR" sz="1200" dirty="0">
                <a:solidFill>
                  <a:schemeClr val="accent1"/>
                </a:solidFill>
              </a:rPr>
            </a:b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자신이 보낸 텍스트도 화면에 출력</a:t>
            </a: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EB13F62-DB08-4A3B-9632-CC0BBC45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1" y="1353810"/>
            <a:ext cx="2854066" cy="22217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8511D2-5058-4D7A-8631-8265947E9FAC}"/>
              </a:ext>
            </a:extLst>
          </p:cNvPr>
          <p:cNvSpPr/>
          <p:nvPr/>
        </p:nvSpPr>
        <p:spPr>
          <a:xfrm>
            <a:off x="1097279" y="1913709"/>
            <a:ext cx="2730137" cy="142259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C03FBD-7E4C-4958-891D-15E82A2AB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884" y="670580"/>
            <a:ext cx="3341386" cy="30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6CCF43-9332-40D7-98AE-B26C3F967573}"/>
              </a:ext>
            </a:extLst>
          </p:cNvPr>
          <p:cNvSpPr txBox="1"/>
          <p:nvPr/>
        </p:nvSpPr>
        <p:spPr>
          <a:xfrm>
            <a:off x="4572000" y="2785376"/>
            <a:ext cx="33806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accent1"/>
                </a:solidFill>
              </a:rPr>
              <a:t>C++ </a:t>
            </a:r>
            <a:r>
              <a:rPr lang="ko-KR" altLang="en-US" sz="1200" dirty="0">
                <a:solidFill>
                  <a:schemeClr val="accent1"/>
                </a:solidFill>
              </a:rPr>
              <a:t>라이브러리의 시간함수 구조체 사용</a:t>
            </a:r>
            <a:br>
              <a:rPr lang="en-US" altLang="ko-KR" sz="1200" dirty="0">
                <a:solidFill>
                  <a:schemeClr val="accent1"/>
                </a:solidFill>
              </a:rPr>
            </a:br>
            <a:endParaRPr lang="en-US" altLang="ko-KR" sz="1200" dirty="0">
              <a:solidFill>
                <a:schemeClr val="accent1"/>
              </a:solidFill>
            </a:endParaRPr>
          </a:p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클라이언트가 메시지를 전송한 시간을 표현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342C18BA-2ACF-4D3A-B082-8703AAC0A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1" y="1353810"/>
            <a:ext cx="2854066" cy="22217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8511D2-5058-4D7A-8631-8265947E9FAC}"/>
              </a:ext>
            </a:extLst>
          </p:cNvPr>
          <p:cNvSpPr/>
          <p:nvPr/>
        </p:nvSpPr>
        <p:spPr>
          <a:xfrm>
            <a:off x="1138136" y="2122714"/>
            <a:ext cx="246527" cy="34199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EC13C05-AC39-4F14-84A9-1FEC4F6DDB6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384663" y="1716492"/>
            <a:ext cx="3288536" cy="5772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0BA22C7-D5A1-41E5-9A12-B40F24135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199" y="647607"/>
            <a:ext cx="1957112" cy="213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3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8BBD730-4836-4400-853C-832AC998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01" y="991587"/>
            <a:ext cx="2600403" cy="1994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38C650-BB61-4118-BC1F-829C9D80E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01" y="1916133"/>
            <a:ext cx="3136408" cy="191808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21063B-D19F-4BBD-862A-5C7776B71B55}"/>
              </a:ext>
            </a:extLst>
          </p:cNvPr>
          <p:cNvSpPr/>
          <p:nvPr/>
        </p:nvSpPr>
        <p:spPr>
          <a:xfrm>
            <a:off x="944899" y="1098650"/>
            <a:ext cx="914357" cy="45878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818B26-AB0B-49E3-9BBB-E0D65544F601}"/>
              </a:ext>
            </a:extLst>
          </p:cNvPr>
          <p:cNvSpPr txBox="1"/>
          <p:nvPr/>
        </p:nvSpPr>
        <p:spPr>
          <a:xfrm>
            <a:off x="4522261" y="3245876"/>
            <a:ext cx="338066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accent1"/>
                </a:solidFill>
              </a:rPr>
              <a:t>현재까지 대화 로그를 텍스트 파일로 저장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9AE815-3833-41D9-9445-4D573FC72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88" y="991587"/>
            <a:ext cx="2663591" cy="2845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DCB081-95CC-481F-A1C3-0A4282681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261" y="799436"/>
            <a:ext cx="3580424" cy="23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7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작동 영상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작동 영상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그림 4" descr="텍스트, 전자기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E1B4DAE1-53BF-49C2-A52D-F7E39057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82" y="1380241"/>
            <a:ext cx="5620358" cy="34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8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1618811" y="1435551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1618811" y="235719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6219720" y="4392203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 err="1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Collaboration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 with Visual Studio 2019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1636479" y="3295495"/>
            <a:ext cx="58845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1792191" y="1747324"/>
            <a:ext cx="2139033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1888225" y="2660497"/>
            <a:ext cx="2042999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 소개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1888225" y="36028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현황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756300" y="434846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일정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툴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30;p23">
            <a:extLst>
              <a:ext uri="{FF2B5EF4-FFF2-40B4-BE49-F238E27FC236}">
                <a16:creationId xmlns:a16="http://schemas.microsoft.com/office/drawing/2014/main" id="{024CF665-9E79-45C1-845F-B2447C42E7B6}"/>
              </a:ext>
            </a:extLst>
          </p:cNvPr>
          <p:cNvSpPr txBox="1">
            <a:spLocks/>
          </p:cNvSpPr>
          <p:nvPr/>
        </p:nvSpPr>
        <p:spPr>
          <a:xfrm>
            <a:off x="5226829" y="1435551"/>
            <a:ext cx="58845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21" name="Google Shape;233;p23">
            <a:extLst>
              <a:ext uri="{FF2B5EF4-FFF2-40B4-BE49-F238E27FC236}">
                <a16:creationId xmlns:a16="http://schemas.microsoft.com/office/drawing/2014/main" id="{369E54CC-6F59-46EB-B2EB-F0F1A176E004}"/>
              </a:ext>
            </a:extLst>
          </p:cNvPr>
          <p:cNvSpPr txBox="1">
            <a:spLocks/>
          </p:cNvSpPr>
          <p:nvPr/>
        </p:nvSpPr>
        <p:spPr>
          <a:xfrm>
            <a:off x="5511575" y="173885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 구현 파트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차후 목표</a:t>
            </a:r>
          </a:p>
        </p:txBody>
      </p:sp>
      <p:sp>
        <p:nvSpPr>
          <p:cNvPr id="20" name="Google Shape;230;p23">
            <a:extLst>
              <a:ext uri="{FF2B5EF4-FFF2-40B4-BE49-F238E27FC236}">
                <a16:creationId xmlns:a16="http://schemas.microsoft.com/office/drawing/2014/main" id="{08237719-EC42-4A42-A202-709118B15127}"/>
              </a:ext>
            </a:extLst>
          </p:cNvPr>
          <p:cNvSpPr txBox="1">
            <a:spLocks/>
          </p:cNvSpPr>
          <p:nvPr/>
        </p:nvSpPr>
        <p:spPr>
          <a:xfrm>
            <a:off x="5231208" y="2363239"/>
            <a:ext cx="58845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2" name="Google Shape;233;p23">
            <a:extLst>
              <a:ext uri="{FF2B5EF4-FFF2-40B4-BE49-F238E27FC236}">
                <a16:creationId xmlns:a16="http://schemas.microsoft.com/office/drawing/2014/main" id="{5A0EB30C-1CCB-4B7C-AD92-B6E5DB8C8656}"/>
              </a:ext>
            </a:extLst>
          </p:cNvPr>
          <p:cNvSpPr txBox="1">
            <a:spLocks/>
          </p:cNvSpPr>
          <p:nvPr/>
        </p:nvSpPr>
        <p:spPr>
          <a:xfrm>
            <a:off x="5515954" y="2666539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자료</a:t>
            </a:r>
          </a:p>
        </p:txBody>
      </p:sp>
      <p:sp>
        <p:nvSpPr>
          <p:cNvPr id="23" name="Google Shape;227;p23">
            <a:extLst>
              <a:ext uri="{FF2B5EF4-FFF2-40B4-BE49-F238E27FC236}">
                <a16:creationId xmlns:a16="http://schemas.microsoft.com/office/drawing/2014/main" id="{2CCF22BD-1E7E-4444-B100-DA99D69FDDE1}"/>
              </a:ext>
            </a:extLst>
          </p:cNvPr>
          <p:cNvSpPr txBox="1">
            <a:spLocks/>
          </p:cNvSpPr>
          <p:nvPr/>
        </p:nvSpPr>
        <p:spPr>
          <a:xfrm>
            <a:off x="5550435" y="2792995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endParaRPr lang="ko-KR" altLang="en-US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Google Shape;227;p23">
            <a:extLst>
              <a:ext uri="{FF2B5EF4-FFF2-40B4-BE49-F238E27FC236}">
                <a16:creationId xmlns:a16="http://schemas.microsoft.com/office/drawing/2014/main" id="{C7684744-59E1-487E-B218-32B3774F7C60}"/>
              </a:ext>
            </a:extLst>
          </p:cNvPr>
          <p:cNvSpPr txBox="1">
            <a:spLocks/>
          </p:cNvSpPr>
          <p:nvPr/>
        </p:nvSpPr>
        <p:spPr>
          <a:xfrm>
            <a:off x="1856707" y="1871349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목표</a:t>
            </a:r>
          </a:p>
        </p:txBody>
      </p:sp>
      <p:sp>
        <p:nvSpPr>
          <p:cNvPr id="18" name="Google Shape;227;p23">
            <a:extLst>
              <a:ext uri="{FF2B5EF4-FFF2-40B4-BE49-F238E27FC236}">
                <a16:creationId xmlns:a16="http://schemas.microsoft.com/office/drawing/2014/main" id="{EE303CD3-15E7-4CFE-95BA-9B55437D1CD0}"/>
              </a:ext>
            </a:extLst>
          </p:cNvPr>
          <p:cNvSpPr txBox="1">
            <a:spLocks/>
          </p:cNvSpPr>
          <p:nvPr/>
        </p:nvSpPr>
        <p:spPr>
          <a:xfrm>
            <a:off x="1856707" y="2768627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1:N </a:t>
            </a: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</a:t>
            </a: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파일전송</a:t>
            </a: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</a:t>
            </a: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 err="1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프라이빗</a:t>
            </a: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채팅</a:t>
            </a: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lang="ko-KR" altLang="en-US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Google Shape;227;p23">
            <a:extLst>
              <a:ext uri="{FF2B5EF4-FFF2-40B4-BE49-F238E27FC236}">
                <a16:creationId xmlns:a16="http://schemas.microsoft.com/office/drawing/2014/main" id="{45271048-8E61-4467-965D-B35BE6C43A2F}"/>
              </a:ext>
            </a:extLst>
          </p:cNvPr>
          <p:cNvSpPr txBox="1">
            <a:spLocks/>
          </p:cNvSpPr>
          <p:nvPr/>
        </p:nvSpPr>
        <p:spPr>
          <a:xfrm>
            <a:off x="1856707" y="3731293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구상도</a:t>
            </a: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Flow chart</a:t>
            </a: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알고리즘</a:t>
            </a:r>
          </a:p>
        </p:txBody>
      </p:sp>
      <p:sp>
        <p:nvSpPr>
          <p:cNvPr id="26" name="Google Shape;227;p23">
            <a:extLst>
              <a:ext uri="{FF2B5EF4-FFF2-40B4-BE49-F238E27FC236}">
                <a16:creationId xmlns:a16="http://schemas.microsoft.com/office/drawing/2014/main" id="{8D830A0C-FC64-4288-B634-A03266A09893}"/>
              </a:ext>
            </a:extLst>
          </p:cNvPr>
          <p:cNvSpPr txBox="1">
            <a:spLocks/>
          </p:cNvSpPr>
          <p:nvPr/>
        </p:nvSpPr>
        <p:spPr>
          <a:xfrm>
            <a:off x="5556607" y="1836755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구상도</a:t>
            </a:r>
            <a:endParaRPr lang="en-US" altLang="ko-KR" dirty="0">
              <a:solidFill>
                <a:schemeClr val="accent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Flow chart</a:t>
            </a:r>
          </a:p>
          <a:p>
            <a:pPr marL="171450" indent="-171450">
              <a:buClr>
                <a:schemeClr val="accent3"/>
              </a:buClr>
              <a:buSzPts val="1100"/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accent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알고리즘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2;p24">
            <a:extLst>
              <a:ext uri="{FF2B5EF4-FFF2-40B4-BE49-F238E27FC236}">
                <a16:creationId xmlns:a16="http://schemas.microsoft.com/office/drawing/2014/main" id="{CB794C79-5C60-4087-8120-E6ED8CFA0E4E}"/>
              </a:ext>
            </a:extLst>
          </p:cNvPr>
          <p:cNvSpPr txBox="1">
            <a:spLocks/>
          </p:cNvSpPr>
          <p:nvPr/>
        </p:nvSpPr>
        <p:spPr>
          <a:xfrm>
            <a:off x="311701" y="131414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 구현 파트 </a:t>
            </a:r>
            <a:r>
              <a:rPr lang="en-US" altLang="ko-KR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차후 목표</a:t>
            </a:r>
          </a:p>
        </p:txBody>
      </p:sp>
      <p:cxnSp>
        <p:nvCxnSpPr>
          <p:cNvPr id="4" name="Google Shape;257;p23">
            <a:extLst>
              <a:ext uri="{FF2B5EF4-FFF2-40B4-BE49-F238E27FC236}">
                <a16:creationId xmlns:a16="http://schemas.microsoft.com/office/drawing/2014/main" id="{F5931633-D61F-41B9-B286-CAF607367249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57;p23">
            <a:extLst>
              <a:ext uri="{FF2B5EF4-FFF2-40B4-BE49-F238E27FC236}">
                <a16:creationId xmlns:a16="http://schemas.microsoft.com/office/drawing/2014/main" id="{4BB51495-4B57-4C0D-B9BF-10FB8FFB1423}"/>
              </a:ext>
            </a:extLst>
          </p:cNvPr>
          <p:cNvCxnSpPr/>
          <p:nvPr/>
        </p:nvCxnSpPr>
        <p:spPr>
          <a:xfrm>
            <a:off x="311700" y="204318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75076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/>
          <p:nvPr/>
        </p:nvSpPr>
        <p:spPr>
          <a:xfrm rot="10800000">
            <a:off x="5172132" y="149376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 구현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차후 목표</a:t>
            </a:r>
            <a:endParaRPr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1" name="Google Shape;451;p29"/>
          <p:cNvSpPr/>
          <p:nvPr/>
        </p:nvSpPr>
        <p:spPr>
          <a:xfrm>
            <a:off x="7565032" y="1438263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2" name="Google Shape;452;p29"/>
          <p:cNvSpPr/>
          <p:nvPr/>
        </p:nvSpPr>
        <p:spPr>
          <a:xfrm>
            <a:off x="7682193" y="1555426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4654550" y="1195336"/>
            <a:ext cx="45686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246081" y="1488914"/>
            <a:ext cx="2252550" cy="381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E2A4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클라이언트간 개인 통신</a:t>
            </a:r>
            <a:r>
              <a:rPr lang="en-US" altLang="ko-KR" dirty="0">
                <a:solidFill>
                  <a:srgbClr val="0E2A4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solidFill>
                  <a:srgbClr val="0E2A4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귓속말</a:t>
            </a:r>
            <a:r>
              <a:rPr lang="en-US" altLang="ko-KR" dirty="0">
                <a:solidFill>
                  <a:srgbClr val="0E2A4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dirty="0">
              <a:solidFill>
                <a:srgbClr val="0E2A47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7" name="Google Shape;556;p29">
            <a:extLst>
              <a:ext uri="{FF2B5EF4-FFF2-40B4-BE49-F238E27FC236}">
                <a16:creationId xmlns:a16="http://schemas.microsoft.com/office/drawing/2014/main" id="{70A016AB-F248-439B-9FC4-4FAE76BF943E}"/>
              </a:ext>
            </a:extLst>
          </p:cNvPr>
          <p:cNvSpPr txBox="1">
            <a:spLocks/>
          </p:cNvSpPr>
          <p:nvPr/>
        </p:nvSpPr>
        <p:spPr>
          <a:xfrm>
            <a:off x="4914624" y="2341092"/>
            <a:ext cx="2584007" cy="3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접속자간 전체 채팅 기능만 구현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개인간 </a:t>
            </a:r>
            <a:r>
              <a:rPr lang="ko-KR" alt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프라이빗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채팅 구현 실패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8" name="Google Shape;447;p29">
            <a:extLst>
              <a:ext uri="{FF2B5EF4-FFF2-40B4-BE49-F238E27FC236}">
                <a16:creationId xmlns:a16="http://schemas.microsoft.com/office/drawing/2014/main" id="{5DD230C1-1DA6-4B9B-9831-636DEFDAD228}"/>
              </a:ext>
            </a:extLst>
          </p:cNvPr>
          <p:cNvSpPr/>
          <p:nvPr/>
        </p:nvSpPr>
        <p:spPr>
          <a:xfrm rot="10800000">
            <a:off x="5173940" y="299562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9" name="Google Shape;451;p29">
            <a:extLst>
              <a:ext uri="{FF2B5EF4-FFF2-40B4-BE49-F238E27FC236}">
                <a16:creationId xmlns:a16="http://schemas.microsoft.com/office/drawing/2014/main" id="{74480383-22ED-47B6-9F4C-22F2DD3D401A}"/>
              </a:ext>
            </a:extLst>
          </p:cNvPr>
          <p:cNvSpPr/>
          <p:nvPr/>
        </p:nvSpPr>
        <p:spPr>
          <a:xfrm>
            <a:off x="7566840" y="294012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0" name="Google Shape;452;p29">
            <a:extLst>
              <a:ext uri="{FF2B5EF4-FFF2-40B4-BE49-F238E27FC236}">
                <a16:creationId xmlns:a16="http://schemas.microsoft.com/office/drawing/2014/main" id="{B120A9A1-915E-4877-B1F6-F31B23A43483}"/>
              </a:ext>
            </a:extLst>
          </p:cNvPr>
          <p:cNvSpPr/>
          <p:nvPr/>
        </p:nvSpPr>
        <p:spPr>
          <a:xfrm>
            <a:off x="7684001" y="3057283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1" name="Google Shape;556;p29">
            <a:extLst>
              <a:ext uri="{FF2B5EF4-FFF2-40B4-BE49-F238E27FC236}">
                <a16:creationId xmlns:a16="http://schemas.microsoft.com/office/drawing/2014/main" id="{B5CBD67D-B2AA-4899-AF8C-1EF9294067AD}"/>
              </a:ext>
            </a:extLst>
          </p:cNvPr>
          <p:cNvSpPr txBox="1">
            <a:spLocks/>
          </p:cNvSpPr>
          <p:nvPr/>
        </p:nvSpPr>
        <p:spPr>
          <a:xfrm>
            <a:off x="5247889" y="2990771"/>
            <a:ext cx="2252550" cy="3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ko-KR" altLang="en-US" dirty="0">
                <a:solidFill>
                  <a:srgbClr val="0E2A47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파일 전송 기능</a:t>
            </a:r>
          </a:p>
        </p:txBody>
      </p:sp>
      <p:sp>
        <p:nvSpPr>
          <p:cNvPr id="122" name="Google Shape;556;p29">
            <a:extLst>
              <a:ext uri="{FF2B5EF4-FFF2-40B4-BE49-F238E27FC236}">
                <a16:creationId xmlns:a16="http://schemas.microsoft.com/office/drawing/2014/main" id="{0B75F9CB-BF94-4625-B89F-F2CDBC1060CF}"/>
              </a:ext>
            </a:extLst>
          </p:cNvPr>
          <p:cNvSpPr txBox="1">
            <a:spLocks/>
          </p:cNvSpPr>
          <p:nvPr/>
        </p:nvSpPr>
        <p:spPr>
          <a:xfrm>
            <a:off x="4914624" y="4124572"/>
            <a:ext cx="2584007" cy="38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 채팅방을 구현하지 않으면 힘들다 판단</a:t>
            </a:r>
            <a:b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상대의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주소를 따로 알아야 가능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3" name="Google Shape;454;p29">
            <a:extLst>
              <a:ext uri="{FF2B5EF4-FFF2-40B4-BE49-F238E27FC236}">
                <a16:creationId xmlns:a16="http://schemas.microsoft.com/office/drawing/2014/main" id="{C912C3CB-4D60-4BF6-8F18-F0ED4DECEDD5}"/>
              </a:ext>
            </a:extLst>
          </p:cNvPr>
          <p:cNvSpPr/>
          <p:nvPr/>
        </p:nvSpPr>
        <p:spPr>
          <a:xfrm>
            <a:off x="7565032" y="294012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24" name="Google Shape;455;p29">
            <a:extLst>
              <a:ext uri="{FF2B5EF4-FFF2-40B4-BE49-F238E27FC236}">
                <a16:creationId xmlns:a16="http://schemas.microsoft.com/office/drawing/2014/main" id="{50155586-E846-4FF2-8A04-7391810123A8}"/>
              </a:ext>
            </a:extLst>
          </p:cNvPr>
          <p:cNvGrpSpPr/>
          <p:nvPr/>
        </p:nvGrpSpPr>
        <p:grpSpPr>
          <a:xfrm>
            <a:off x="7644199" y="3031351"/>
            <a:ext cx="265543" cy="269920"/>
            <a:chOff x="4151375" y="238125"/>
            <a:chExt cx="2141475" cy="2176775"/>
          </a:xfrm>
        </p:grpSpPr>
        <p:sp>
          <p:nvSpPr>
            <p:cNvPr id="125" name="Google Shape;456;p29">
              <a:extLst>
                <a:ext uri="{FF2B5EF4-FFF2-40B4-BE49-F238E27FC236}">
                  <a16:creationId xmlns:a16="http://schemas.microsoft.com/office/drawing/2014/main" id="{255DFADF-24B2-4C02-ADC1-29999F6895F4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6" name="Google Shape;457;p29">
              <a:extLst>
                <a:ext uri="{FF2B5EF4-FFF2-40B4-BE49-F238E27FC236}">
                  <a16:creationId xmlns:a16="http://schemas.microsoft.com/office/drawing/2014/main" id="{E03DD666-4AFD-4FE4-B049-A999C9BFD99A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63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/>
      <p:bldP spid="451" grpId="0" animBg="1"/>
      <p:bldP spid="452" grpId="0" animBg="1"/>
      <p:bldP spid="556" grpId="0"/>
      <p:bldP spid="117" grpId="0"/>
      <p:bldP spid="118" grpId="0" animBg="1"/>
      <p:bldP spid="119" grpId="0" animBg="1"/>
      <p:bldP spid="120" grpId="0" animBg="1"/>
      <p:bldP spid="121" grpId="0"/>
      <p:bldP spid="122" grpId="0"/>
      <p:bldP spid="1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99720" y="1696591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1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 자료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82" name="Google Shape;1282;p41"/>
          <p:cNvSpPr txBox="1">
            <a:spLocks noGrp="1"/>
          </p:cNvSpPr>
          <p:nvPr>
            <p:ph type="body" idx="1"/>
          </p:nvPr>
        </p:nvSpPr>
        <p:spPr>
          <a:xfrm>
            <a:off x="311700" y="165336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TCP/IP </a:t>
            </a:r>
            <a:r>
              <a:rPr lang="ko-KR" altLang="en-US" dirty="0">
                <a:solidFill>
                  <a:schemeClr val="dk1"/>
                </a:solidFill>
              </a:rPr>
              <a:t>윈도우 소켓 프로그래밍 </a:t>
            </a:r>
            <a:r>
              <a:rPr lang="en-US" altLang="ko-KR" dirty="0">
                <a:solidFill>
                  <a:schemeClr val="dk1"/>
                </a:solidFill>
              </a:rPr>
              <a:t>(</a:t>
            </a:r>
            <a:r>
              <a:rPr lang="ko-KR" altLang="en-US" dirty="0">
                <a:solidFill>
                  <a:schemeClr val="dk1"/>
                </a:solidFill>
              </a:rPr>
              <a:t>한빛 미디어</a:t>
            </a:r>
            <a:r>
              <a:rPr lang="en-US" altLang="ko-KR" dirty="0">
                <a:solidFill>
                  <a:schemeClr val="dk1"/>
                </a:solidFill>
              </a:rPr>
              <a:t>) </a:t>
            </a:r>
            <a:r>
              <a:rPr lang="ko-KR" altLang="en-US" dirty="0">
                <a:solidFill>
                  <a:schemeClr val="dk1"/>
                </a:solidFill>
              </a:rPr>
              <a:t>및 수업 내용 </a:t>
            </a:r>
            <a:r>
              <a:rPr lang="en-US" altLang="ko-KR" dirty="0">
                <a:solidFill>
                  <a:schemeClr val="dk1"/>
                </a:solidFill>
              </a:rPr>
              <a:t>ppt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https://blog.naver.com/PostView.naver?isHttpsRedirect=true&amp;blogId=tipsware&amp;logNo=221659437681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https://www.programmersought.com/article/1052406097/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https://developpaper.com/c-language-tcp-multithreaded-chat-room-under-linux/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https://blog.naver.com/ree31206/46430004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https://oceancoding.blogspot.com/2020/06/c.html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2;p24">
            <a:extLst>
              <a:ext uri="{FF2B5EF4-FFF2-40B4-BE49-F238E27FC236}">
                <a16:creationId xmlns:a16="http://schemas.microsoft.com/office/drawing/2014/main" id="{CB794C79-5C60-4087-8120-E6ED8CFA0E4E}"/>
              </a:ext>
            </a:extLst>
          </p:cNvPr>
          <p:cNvSpPr txBox="1">
            <a:spLocks/>
          </p:cNvSpPr>
          <p:nvPr/>
        </p:nvSpPr>
        <p:spPr>
          <a:xfrm>
            <a:off x="311701" y="131414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소개 </a:t>
            </a:r>
            <a:r>
              <a:rPr lang="en-US" altLang="ko-KR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주요기능</a:t>
            </a:r>
            <a:r>
              <a:rPr lang="en-US" altLang="ko-KR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" name="Google Shape;257;p23">
            <a:extLst>
              <a:ext uri="{FF2B5EF4-FFF2-40B4-BE49-F238E27FC236}">
                <a16:creationId xmlns:a16="http://schemas.microsoft.com/office/drawing/2014/main" id="{F5931633-D61F-41B9-B286-CAF607367249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57;p23">
            <a:extLst>
              <a:ext uri="{FF2B5EF4-FFF2-40B4-BE49-F238E27FC236}">
                <a16:creationId xmlns:a16="http://schemas.microsoft.com/office/drawing/2014/main" id="{4BB51495-4B57-4C0D-B9BF-10FB8FFB1423}"/>
              </a:ext>
            </a:extLst>
          </p:cNvPr>
          <p:cNvCxnSpPr/>
          <p:nvPr/>
        </p:nvCxnSpPr>
        <p:spPr>
          <a:xfrm>
            <a:off x="311700" y="204318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80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3926407" y="130889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무엇을</a:t>
            </a:r>
            <a:r>
              <a:rPr lang="ko-KR" altLang="en-US" sz="3000" dirty="0"/>
              <a:t> </a:t>
            </a: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만드는가</a:t>
            </a:r>
            <a:r>
              <a:rPr lang="en-US" altLang="ko-KR" sz="3000" dirty="0"/>
              <a:t>? 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3926407" y="2317765"/>
            <a:ext cx="3794146" cy="202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저희 조는 이번 프로젝트에서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기본에 충실하기로 방향성을 결정 하였습니다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수업의 내용과 여러 참고 자료들을 기초로 하여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언어로 작성되는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TCP/IP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GUI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환경을 제공하는 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1:N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채팅 프로그램을 제작하는 것이 저희 프로젝트의 목표입니다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64" name="Google Shape;264;p24"/>
          <p:cNvCxnSpPr/>
          <p:nvPr/>
        </p:nvCxnSpPr>
        <p:spPr>
          <a:xfrm>
            <a:off x="3926407" y="191549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주요 기능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395076" y="2874531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가장 기본이 되는 기능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클라이언트가 서버에 접속해 동시에 채팅이 가능하도록 구현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2"/>
          </p:nvPr>
        </p:nvSpPr>
        <p:spPr>
          <a:xfrm>
            <a:off x="4639708" y="288043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간단한 인터페이스와 기능을 하는 버튼을 제공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접속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강제 접속 해제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서버측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닉네임 설정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상기 기능을 간편하게 접근할 수 있도록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3"/>
          </p:nvPr>
        </p:nvSpPr>
        <p:spPr>
          <a:xfrm>
            <a:off x="2419892" y="2874531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귓속말 같은 기능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원한다면 서버 접속자간     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프라이빗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채팅이 가능하도록 구현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196938" y="266628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1: N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 기능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4546408" y="265166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GUI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이용한 인터페이스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2326592" y="266628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 간의 통신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842289" y="1465190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82;p25">
            <a:extLst>
              <a:ext uri="{FF2B5EF4-FFF2-40B4-BE49-F238E27FC236}">
                <a16:creationId xmlns:a16="http://schemas.microsoft.com/office/drawing/2014/main" id="{D30F4201-4A16-4E61-80CD-7C6C0E430DAE}"/>
              </a:ext>
            </a:extLst>
          </p:cNvPr>
          <p:cNvSpPr/>
          <p:nvPr/>
        </p:nvSpPr>
        <p:spPr>
          <a:xfrm>
            <a:off x="2867106" y="1465190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Google Shape;282;p25">
            <a:extLst>
              <a:ext uri="{FF2B5EF4-FFF2-40B4-BE49-F238E27FC236}">
                <a16:creationId xmlns:a16="http://schemas.microsoft.com/office/drawing/2014/main" id="{504132B0-5C7E-4786-BEEF-726C902EE5DF}"/>
              </a:ext>
            </a:extLst>
          </p:cNvPr>
          <p:cNvSpPr/>
          <p:nvPr/>
        </p:nvSpPr>
        <p:spPr>
          <a:xfrm>
            <a:off x="5086922" y="1465190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Google Shape;282;p25">
            <a:extLst>
              <a:ext uri="{FF2B5EF4-FFF2-40B4-BE49-F238E27FC236}">
                <a16:creationId xmlns:a16="http://schemas.microsoft.com/office/drawing/2014/main" id="{0239C44F-C9B8-436F-B8B4-FC1C8D6422FD}"/>
              </a:ext>
            </a:extLst>
          </p:cNvPr>
          <p:cNvSpPr/>
          <p:nvPr/>
        </p:nvSpPr>
        <p:spPr>
          <a:xfrm>
            <a:off x="7306738" y="1465190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Google Shape;280;p25">
            <a:extLst>
              <a:ext uri="{FF2B5EF4-FFF2-40B4-BE49-F238E27FC236}">
                <a16:creationId xmlns:a16="http://schemas.microsoft.com/office/drawing/2014/main" id="{AC8DECF8-2C15-4AB9-94ED-34DC7AA64C7B}"/>
              </a:ext>
            </a:extLst>
          </p:cNvPr>
          <p:cNvSpPr txBox="1">
            <a:spLocks/>
          </p:cNvSpPr>
          <p:nvPr/>
        </p:nvSpPr>
        <p:spPr>
          <a:xfrm>
            <a:off x="6766224" y="265166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유저간 파일 전송 기능</a:t>
            </a:r>
          </a:p>
        </p:txBody>
      </p:sp>
      <p:sp>
        <p:nvSpPr>
          <p:cNvPr id="25" name="Google Shape;277;p25">
            <a:extLst>
              <a:ext uri="{FF2B5EF4-FFF2-40B4-BE49-F238E27FC236}">
                <a16:creationId xmlns:a16="http://schemas.microsoft.com/office/drawing/2014/main" id="{1050BE13-8F55-4867-B2FF-8DD8D7106575}"/>
              </a:ext>
            </a:extLst>
          </p:cNvPr>
          <p:cNvSpPr txBox="1">
            <a:spLocks/>
          </p:cNvSpPr>
          <p:nvPr/>
        </p:nvSpPr>
        <p:spPr>
          <a:xfrm>
            <a:off x="6859524" y="2876708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채팅방에 접속한 유저들간 이미지 등의 파일 업로드 가능</a:t>
            </a:r>
          </a:p>
          <a:p>
            <a:pPr marL="0" indent="0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build="p"/>
      <p:bldP spid="277" grpId="0" build="p"/>
      <p:bldP spid="278" grpId="0" build="p"/>
      <p:bldP spid="279" grpId="0"/>
      <p:bldP spid="280" grpId="0"/>
      <p:bldP spid="281" grpId="0"/>
      <p:bldP spid="282" grpId="0" animBg="1"/>
      <p:bldP spid="19" grpId="0" animBg="1"/>
      <p:bldP spid="20" grpId="0" animBg="1"/>
      <p:bldP spid="21" grpId="0" animBg="1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2;p24">
            <a:extLst>
              <a:ext uri="{FF2B5EF4-FFF2-40B4-BE49-F238E27FC236}">
                <a16:creationId xmlns:a16="http://schemas.microsoft.com/office/drawing/2014/main" id="{CB794C79-5C60-4087-8120-E6ED8CFA0E4E}"/>
              </a:ext>
            </a:extLst>
          </p:cNvPr>
          <p:cNvSpPr txBox="1">
            <a:spLocks/>
          </p:cNvSpPr>
          <p:nvPr/>
        </p:nvSpPr>
        <p:spPr>
          <a:xfrm>
            <a:off x="311701" y="131414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</a:p>
        </p:txBody>
      </p:sp>
      <p:cxnSp>
        <p:nvCxnSpPr>
          <p:cNvPr id="4" name="Google Shape;257;p23">
            <a:extLst>
              <a:ext uri="{FF2B5EF4-FFF2-40B4-BE49-F238E27FC236}">
                <a16:creationId xmlns:a16="http://schemas.microsoft.com/office/drawing/2014/main" id="{F5931633-D61F-41B9-B286-CAF607367249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57;p23">
            <a:extLst>
              <a:ext uri="{FF2B5EF4-FFF2-40B4-BE49-F238E27FC236}">
                <a16:creationId xmlns:a16="http://schemas.microsoft.com/office/drawing/2014/main" id="{4BB51495-4B57-4C0D-B9BF-10FB8FFB1423}"/>
              </a:ext>
            </a:extLst>
          </p:cNvPr>
          <p:cNvCxnSpPr/>
          <p:nvPr/>
        </p:nvCxnSpPr>
        <p:spPr>
          <a:xfrm>
            <a:off x="311700" y="204318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966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타원 64">
            <a:extLst>
              <a:ext uri="{FF2B5EF4-FFF2-40B4-BE49-F238E27FC236}">
                <a16:creationId xmlns:a16="http://schemas.microsoft.com/office/drawing/2014/main" id="{7CCA36E1-D13B-4CB5-B1FD-17135C491B1F}"/>
              </a:ext>
            </a:extLst>
          </p:cNvPr>
          <p:cNvSpPr/>
          <p:nvPr/>
        </p:nvSpPr>
        <p:spPr>
          <a:xfrm>
            <a:off x="3978196" y="1531997"/>
            <a:ext cx="1376867" cy="1376867"/>
          </a:xfrm>
          <a:prstGeom prst="ellipse">
            <a:avLst/>
          </a:prstGeom>
          <a:solidFill>
            <a:srgbClr val="48FFD5">
              <a:alpha val="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DAAA0FF-816F-456B-922E-5EE329C3E0F9}"/>
              </a:ext>
            </a:extLst>
          </p:cNvPr>
          <p:cNvSpPr/>
          <p:nvPr/>
        </p:nvSpPr>
        <p:spPr>
          <a:xfrm>
            <a:off x="2141779" y="1745781"/>
            <a:ext cx="1651938" cy="1651938"/>
          </a:xfrm>
          <a:prstGeom prst="ellipse">
            <a:avLst/>
          </a:prstGeom>
          <a:solidFill>
            <a:srgbClr val="48FFD5">
              <a:alpha val="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Google Shape;282;p25">
            <a:extLst>
              <a:ext uri="{FF2B5EF4-FFF2-40B4-BE49-F238E27FC236}">
                <a16:creationId xmlns:a16="http://schemas.microsoft.com/office/drawing/2014/main" id="{AB00E30E-FC5C-4316-BFD5-1478DC17D643}"/>
              </a:ext>
            </a:extLst>
          </p:cNvPr>
          <p:cNvSpPr/>
          <p:nvPr/>
        </p:nvSpPr>
        <p:spPr>
          <a:xfrm>
            <a:off x="2787314" y="2317715"/>
            <a:ext cx="360869" cy="3086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Google Shape;282;p25">
            <a:extLst>
              <a:ext uri="{FF2B5EF4-FFF2-40B4-BE49-F238E27FC236}">
                <a16:creationId xmlns:a16="http://schemas.microsoft.com/office/drawing/2014/main" id="{DA6349CE-4A32-494A-9193-A15EBCC8F6B8}"/>
              </a:ext>
            </a:extLst>
          </p:cNvPr>
          <p:cNvSpPr/>
          <p:nvPr/>
        </p:nvSpPr>
        <p:spPr>
          <a:xfrm>
            <a:off x="4633902" y="3195846"/>
            <a:ext cx="360869" cy="3086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2" name="Google Shape;282;p25">
            <a:extLst>
              <a:ext uri="{FF2B5EF4-FFF2-40B4-BE49-F238E27FC236}">
                <a16:creationId xmlns:a16="http://schemas.microsoft.com/office/drawing/2014/main" id="{74A77D1C-4496-4690-A8C8-EA35EF76E0F5}"/>
              </a:ext>
            </a:extLst>
          </p:cNvPr>
          <p:cNvSpPr/>
          <p:nvPr/>
        </p:nvSpPr>
        <p:spPr>
          <a:xfrm>
            <a:off x="5882685" y="2506740"/>
            <a:ext cx="360869" cy="3086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9" name="Google Shape;282;p25">
            <a:extLst>
              <a:ext uri="{FF2B5EF4-FFF2-40B4-BE49-F238E27FC236}">
                <a16:creationId xmlns:a16="http://schemas.microsoft.com/office/drawing/2014/main" id="{18A15951-2479-4D43-8FAA-65FC843C8B39}"/>
              </a:ext>
            </a:extLst>
          </p:cNvPr>
          <p:cNvSpPr/>
          <p:nvPr/>
        </p:nvSpPr>
        <p:spPr>
          <a:xfrm>
            <a:off x="4803970" y="2071602"/>
            <a:ext cx="360869" cy="3086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0" name="Google Shape;282;p25">
            <a:extLst>
              <a:ext uri="{FF2B5EF4-FFF2-40B4-BE49-F238E27FC236}">
                <a16:creationId xmlns:a16="http://schemas.microsoft.com/office/drawing/2014/main" id="{165FDAB0-D1F9-4275-B859-7F9D2FA4CD41}"/>
              </a:ext>
            </a:extLst>
          </p:cNvPr>
          <p:cNvSpPr/>
          <p:nvPr/>
        </p:nvSpPr>
        <p:spPr>
          <a:xfrm>
            <a:off x="4273033" y="1920050"/>
            <a:ext cx="360869" cy="3086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513095-01F8-482A-8EF1-7045FE429292}"/>
              </a:ext>
            </a:extLst>
          </p:cNvPr>
          <p:cNvSpPr txBox="1"/>
          <p:nvPr/>
        </p:nvSpPr>
        <p:spPr>
          <a:xfrm>
            <a:off x="2749776" y="2626323"/>
            <a:ext cx="7493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041B03-4480-4CC3-993C-368F561F6A8C}"/>
              </a:ext>
            </a:extLst>
          </p:cNvPr>
          <p:cNvSpPr txBox="1"/>
          <p:nvPr/>
        </p:nvSpPr>
        <p:spPr>
          <a:xfrm>
            <a:off x="4397126" y="1301165"/>
            <a:ext cx="2099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불특정 다수 외부 그룹의  클라이언트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369D4E3-DE8B-468E-B9B4-CC2816D76407}"/>
              </a:ext>
            </a:extLst>
          </p:cNvPr>
          <p:cNvSpPr/>
          <p:nvPr/>
        </p:nvSpPr>
        <p:spPr>
          <a:xfrm>
            <a:off x="4397126" y="2959800"/>
            <a:ext cx="834420" cy="834420"/>
          </a:xfrm>
          <a:prstGeom prst="ellipse">
            <a:avLst/>
          </a:prstGeom>
          <a:solidFill>
            <a:srgbClr val="48FFD5">
              <a:alpha val="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D02ABB8-8097-48E1-A97E-0C690B79B47F}"/>
              </a:ext>
            </a:extLst>
          </p:cNvPr>
          <p:cNvSpPr/>
          <p:nvPr/>
        </p:nvSpPr>
        <p:spPr>
          <a:xfrm>
            <a:off x="5531969" y="2124453"/>
            <a:ext cx="1061619" cy="1061619"/>
          </a:xfrm>
          <a:prstGeom prst="ellipse">
            <a:avLst/>
          </a:prstGeom>
          <a:solidFill>
            <a:srgbClr val="48FFD5">
              <a:alpha val="0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23BE764-9349-4850-86F3-5E9BDEA02018}"/>
              </a:ext>
            </a:extLst>
          </p:cNvPr>
          <p:cNvCxnSpPr/>
          <p:nvPr/>
        </p:nvCxnSpPr>
        <p:spPr>
          <a:xfrm flipV="1">
            <a:off x="2967748" y="2225906"/>
            <a:ext cx="2016656" cy="246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ACE458B-1498-4E0F-A47F-E98D35C416F3}"/>
              </a:ext>
            </a:extLst>
          </p:cNvPr>
          <p:cNvCxnSpPr>
            <a:cxnSpLocks/>
          </p:cNvCxnSpPr>
          <p:nvPr/>
        </p:nvCxnSpPr>
        <p:spPr>
          <a:xfrm>
            <a:off x="2967748" y="2474856"/>
            <a:ext cx="3114006" cy="1951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F4E73B2-BC23-4918-9479-B2266D42C80F}"/>
              </a:ext>
            </a:extLst>
          </p:cNvPr>
          <p:cNvSpPr txBox="1"/>
          <p:nvPr/>
        </p:nvSpPr>
        <p:spPr>
          <a:xfrm>
            <a:off x="3902820" y="2386649"/>
            <a:ext cx="16791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7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서버를 경유한 클라이언트 간 연결</a:t>
            </a:r>
            <a:r>
              <a:rPr lang="en-US" altLang="ko-KR" sz="7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7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3D1A37E-BF31-4F81-A255-AF55EECD3452}"/>
              </a:ext>
            </a:extLst>
          </p:cNvPr>
          <p:cNvCxnSpPr>
            <a:cxnSpLocks/>
          </p:cNvCxnSpPr>
          <p:nvPr/>
        </p:nvCxnSpPr>
        <p:spPr>
          <a:xfrm>
            <a:off x="3864252" y="1406832"/>
            <a:ext cx="14977" cy="23252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Google Shape;262;p24">
            <a:extLst>
              <a:ext uri="{FF2B5EF4-FFF2-40B4-BE49-F238E27FC236}">
                <a16:creationId xmlns:a16="http://schemas.microsoft.com/office/drawing/2014/main" id="{6A8174F5-F23D-48E6-B3FD-FF5B3D5221A6}"/>
              </a:ext>
            </a:extLst>
          </p:cNvPr>
          <p:cNvSpPr txBox="1">
            <a:spLocks/>
          </p:cNvSpPr>
          <p:nvPr/>
        </p:nvSpPr>
        <p:spPr>
          <a:xfrm>
            <a:off x="264451" y="152947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동작 구상도</a:t>
            </a:r>
          </a:p>
        </p:txBody>
      </p:sp>
    </p:spTree>
    <p:extLst>
      <p:ext uri="{BB962C8B-B14F-4D97-AF65-F5344CB8AC3E}">
        <p14:creationId xmlns:p14="http://schemas.microsoft.com/office/powerpoint/2010/main" val="359524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8A61395D-9EB2-4D17-A0FC-0A1D689F511D}"/>
              </a:ext>
            </a:extLst>
          </p:cNvPr>
          <p:cNvSpPr/>
          <p:nvPr/>
        </p:nvSpPr>
        <p:spPr>
          <a:xfrm>
            <a:off x="3016669" y="1328920"/>
            <a:ext cx="779930" cy="237143"/>
          </a:xfrm>
          <a:prstGeom prst="flowChartTermina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</a:t>
            </a: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88E8CED4-8B58-4762-A2A7-7CC1328D8D8F}"/>
              </a:ext>
            </a:extLst>
          </p:cNvPr>
          <p:cNvSpPr/>
          <p:nvPr/>
        </p:nvSpPr>
        <p:spPr>
          <a:xfrm>
            <a:off x="5097241" y="1324048"/>
            <a:ext cx="923365" cy="239839"/>
          </a:xfrm>
          <a:prstGeom prst="flowChartTermina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클라이언트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C08BB4-42E1-4DE2-885E-4CD324A05D1A}"/>
              </a:ext>
            </a:extLst>
          </p:cNvPr>
          <p:cNvSpPr/>
          <p:nvPr/>
        </p:nvSpPr>
        <p:spPr>
          <a:xfrm>
            <a:off x="3016670" y="1642316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Socket()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AA8AAD-9D2F-4F90-B590-5E2EA601F1EA}"/>
              </a:ext>
            </a:extLst>
          </p:cNvPr>
          <p:cNvSpPr/>
          <p:nvPr/>
        </p:nvSpPr>
        <p:spPr>
          <a:xfrm>
            <a:off x="3016669" y="1951743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bind()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34077D-320A-4924-AC9D-1FD2C8D808CB}"/>
              </a:ext>
            </a:extLst>
          </p:cNvPr>
          <p:cNvSpPr/>
          <p:nvPr/>
        </p:nvSpPr>
        <p:spPr>
          <a:xfrm>
            <a:off x="3016669" y="2255964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listen()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290D760-433A-48FE-BA03-779941E7943D}"/>
              </a:ext>
            </a:extLst>
          </p:cNvPr>
          <p:cNvSpPr/>
          <p:nvPr/>
        </p:nvSpPr>
        <p:spPr>
          <a:xfrm>
            <a:off x="3016669" y="2689588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accept()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C589ED-2F5F-4D09-BEEF-BAA36367E1BD}"/>
              </a:ext>
            </a:extLst>
          </p:cNvPr>
          <p:cNvSpPr/>
          <p:nvPr/>
        </p:nvSpPr>
        <p:spPr>
          <a:xfrm>
            <a:off x="3016669" y="2990501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send()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D4A461-8C2B-4041-BEE7-16A70F364824}"/>
              </a:ext>
            </a:extLst>
          </p:cNvPr>
          <p:cNvSpPr/>
          <p:nvPr/>
        </p:nvSpPr>
        <p:spPr>
          <a:xfrm>
            <a:off x="3016669" y="3247279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recv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0C647F-BD7E-4815-A8DB-AD65D7C271EF}"/>
              </a:ext>
            </a:extLst>
          </p:cNvPr>
          <p:cNvSpPr/>
          <p:nvPr/>
        </p:nvSpPr>
        <p:spPr>
          <a:xfrm>
            <a:off x="5178484" y="1642316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Socket()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A9E992-1413-4205-BC3F-BFDE2FC263CD}"/>
              </a:ext>
            </a:extLst>
          </p:cNvPr>
          <p:cNvSpPr/>
          <p:nvPr/>
        </p:nvSpPr>
        <p:spPr>
          <a:xfrm>
            <a:off x="5178484" y="2429691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connect()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C263E45-BB5C-4361-B0A1-90A6279C86E8}"/>
              </a:ext>
            </a:extLst>
          </p:cNvPr>
          <p:cNvSpPr/>
          <p:nvPr/>
        </p:nvSpPr>
        <p:spPr>
          <a:xfrm>
            <a:off x="5178484" y="2986835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recv</a:t>
            </a:r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AABAF28-84FC-4C5C-8AFC-DA8199D07D8F}"/>
              </a:ext>
            </a:extLst>
          </p:cNvPr>
          <p:cNvSpPr/>
          <p:nvPr/>
        </p:nvSpPr>
        <p:spPr>
          <a:xfrm>
            <a:off x="5178484" y="3247279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send()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A810C84-2498-4CFC-8D9C-D9342FC74A8D}"/>
              </a:ext>
            </a:extLst>
          </p:cNvPr>
          <p:cNvCxnSpPr>
            <a:stCxn id="6" idx="2"/>
            <a:endCxn id="27" idx="0"/>
          </p:cNvCxnSpPr>
          <p:nvPr/>
        </p:nvCxnSpPr>
        <p:spPr>
          <a:xfrm flipH="1">
            <a:off x="3406634" y="1813766"/>
            <a:ext cx="1" cy="137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A0FF5C-4E9B-46DD-9B22-060DB03EC324}"/>
              </a:ext>
            </a:extLst>
          </p:cNvPr>
          <p:cNvCxnSpPr/>
          <p:nvPr/>
        </p:nvCxnSpPr>
        <p:spPr>
          <a:xfrm flipH="1">
            <a:off x="3406634" y="2123193"/>
            <a:ext cx="1" cy="137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32DA4B5-A509-49BE-9937-A14A7200165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3406634" y="2427414"/>
            <a:ext cx="0" cy="262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3C5E35-0563-4007-909B-4CE40491069B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3406634" y="2861038"/>
            <a:ext cx="0" cy="129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78C612E-0223-449A-A69A-715FCA92B209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406634" y="3418729"/>
            <a:ext cx="0" cy="222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32A5BEF-F136-4275-9CF3-915AF9E4FFFC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5568449" y="1813766"/>
            <a:ext cx="0" cy="615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097912A-EE13-43F8-B887-17CCA2A39543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5568449" y="2601141"/>
            <a:ext cx="0" cy="38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9972A56-E656-4AED-8C4D-B78563FCD27F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>
          <a:xfrm flipH="1">
            <a:off x="3796599" y="2515416"/>
            <a:ext cx="1381885" cy="259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007A404-16B5-43B5-A941-1F2A0A3AE92E}"/>
              </a:ext>
            </a:extLst>
          </p:cNvPr>
          <p:cNvCxnSpPr>
            <a:cxnSpLocks/>
            <a:stCxn id="35" idx="2"/>
            <a:endCxn id="61" idx="0"/>
          </p:cNvCxnSpPr>
          <p:nvPr/>
        </p:nvCxnSpPr>
        <p:spPr>
          <a:xfrm>
            <a:off x="5568449" y="3418729"/>
            <a:ext cx="0" cy="222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4085229-6B05-4FF9-B011-4572C4F0FC8A}"/>
              </a:ext>
            </a:extLst>
          </p:cNvPr>
          <p:cNvSpPr/>
          <p:nvPr/>
        </p:nvSpPr>
        <p:spPr>
          <a:xfrm>
            <a:off x="5178484" y="3641117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close()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7CF2030-7C0E-4196-A9BE-2F1CE5D58A5F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3406634" y="3529923"/>
            <a:ext cx="1771850" cy="196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1F35E15-40D0-461F-A5EE-16A69F6CF1E1}"/>
              </a:ext>
            </a:extLst>
          </p:cNvPr>
          <p:cNvCxnSpPr>
            <a:cxnSpLocks/>
            <a:stCxn id="35" idx="1"/>
            <a:endCxn id="31" idx="3"/>
          </p:cNvCxnSpPr>
          <p:nvPr/>
        </p:nvCxnSpPr>
        <p:spPr>
          <a:xfrm flipH="1">
            <a:off x="3796599" y="3333004"/>
            <a:ext cx="1381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B1B5ADF-C369-4866-B64A-83D29D586191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3796599" y="3072560"/>
            <a:ext cx="1381885" cy="3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91FCDF8-79E5-475D-916F-AD5CE437D6F8}"/>
              </a:ext>
            </a:extLst>
          </p:cNvPr>
          <p:cNvSpPr/>
          <p:nvPr/>
        </p:nvSpPr>
        <p:spPr>
          <a:xfrm>
            <a:off x="2844877" y="2929443"/>
            <a:ext cx="3357562" cy="557618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ACCA7A-F32F-46FF-B602-F070D172434C}"/>
              </a:ext>
            </a:extLst>
          </p:cNvPr>
          <p:cNvSpPr txBox="1"/>
          <p:nvPr/>
        </p:nvSpPr>
        <p:spPr>
          <a:xfrm>
            <a:off x="4114800" y="2886571"/>
            <a:ext cx="8196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교환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77ABA5-4D90-4480-9D0F-5436ADF402F0}"/>
              </a:ext>
            </a:extLst>
          </p:cNvPr>
          <p:cNvSpPr txBox="1"/>
          <p:nvPr/>
        </p:nvSpPr>
        <p:spPr>
          <a:xfrm>
            <a:off x="4296767" y="2450779"/>
            <a:ext cx="661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D88C83-4329-46EB-B5C9-72D42D12112D}"/>
              </a:ext>
            </a:extLst>
          </p:cNvPr>
          <p:cNvSpPr txBox="1"/>
          <p:nvPr/>
        </p:nvSpPr>
        <p:spPr>
          <a:xfrm>
            <a:off x="4177228" y="3617752"/>
            <a:ext cx="8577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 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101E18A-7B08-46C9-8DD8-2BACB45AC762}"/>
              </a:ext>
            </a:extLst>
          </p:cNvPr>
          <p:cNvSpPr/>
          <p:nvPr/>
        </p:nvSpPr>
        <p:spPr>
          <a:xfrm>
            <a:off x="3018790" y="3649718"/>
            <a:ext cx="779930" cy="17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close()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Google Shape;262;p24">
            <a:extLst>
              <a:ext uri="{FF2B5EF4-FFF2-40B4-BE49-F238E27FC236}">
                <a16:creationId xmlns:a16="http://schemas.microsoft.com/office/drawing/2014/main" id="{E68363D6-35DD-4DF7-9C21-F24BC0B9F106}"/>
              </a:ext>
            </a:extLst>
          </p:cNvPr>
          <p:cNvSpPr txBox="1">
            <a:spLocks/>
          </p:cNvSpPr>
          <p:nvPr/>
        </p:nvSpPr>
        <p:spPr>
          <a:xfrm>
            <a:off x="227241" y="13935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30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Flow Chart</a:t>
            </a:r>
            <a:endParaRPr lang="ko-KR" altLang="en-US" sz="30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CE51FDC-8352-461A-876D-14FDBCEF92F3}"/>
              </a:ext>
            </a:extLst>
          </p:cNvPr>
          <p:cNvCxnSpPr>
            <a:cxnSpLocks/>
            <a:stCxn id="5" idx="0"/>
            <a:endCxn id="4" idx="0"/>
          </p:cNvCxnSpPr>
          <p:nvPr/>
        </p:nvCxnSpPr>
        <p:spPr>
          <a:xfrm rot="16200000" flipV="1">
            <a:off x="2170460" y="92746"/>
            <a:ext cx="508505" cy="1963844"/>
          </a:xfrm>
          <a:prstGeom prst="bentConnector3">
            <a:avLst>
              <a:gd name="adj1" fmla="val 14495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EEF8848-3431-46FD-9EAB-412C60ED3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6" y="820415"/>
            <a:ext cx="2733268" cy="32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EAB274-86E7-489B-AB57-978BF67BF941}"/>
              </a:ext>
            </a:extLst>
          </p:cNvPr>
          <p:cNvSpPr/>
          <p:nvPr/>
        </p:nvSpPr>
        <p:spPr>
          <a:xfrm>
            <a:off x="746170" y="571515"/>
            <a:ext cx="7552182" cy="424920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Google Shape;377;p27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chemeClr val="accent6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7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517776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1162</Words>
  <Application>Microsoft Office PowerPoint</Application>
  <PresentationFormat>화면 슬라이드 쇼(16:9)</PresentationFormat>
  <Paragraphs>152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Arial</vt:lpstr>
      <vt:lpstr>Bree Serif</vt:lpstr>
      <vt:lpstr>Wingdings</vt:lpstr>
      <vt:lpstr>Didact Gothic</vt:lpstr>
      <vt:lpstr>한컴 고딕</vt:lpstr>
      <vt:lpstr>Roboto Light</vt:lpstr>
      <vt:lpstr>함초롬돋움</vt:lpstr>
      <vt:lpstr>Roboto Black</vt:lpstr>
      <vt:lpstr>Roboto Thin</vt:lpstr>
      <vt:lpstr>Roboto Mono Thin</vt:lpstr>
      <vt:lpstr>WEB PROPOSAL</vt:lpstr>
      <vt:lpstr>인터넷 프로그래밍 프로젝트 CHAT BOT</vt:lpstr>
      <vt:lpstr>목차</vt:lpstr>
      <vt:lpstr>PowerPoint 프레젠테이션</vt:lpstr>
      <vt:lpstr>무엇을 만드는가? </vt:lpstr>
      <vt:lpstr>주요 기능?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작동 영상</vt:lpstr>
      <vt:lpstr>작동 영상</vt:lpstr>
      <vt:lpstr>PowerPoint 프레젠테이션</vt:lpstr>
      <vt:lpstr>미 구현 &amp; 차후 목표</vt:lpstr>
      <vt:lpstr>감사합니다. </vt:lpstr>
      <vt:lpstr>참고 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이병준</cp:lastModifiedBy>
  <cp:revision>98</cp:revision>
  <dcterms:modified xsi:type="dcterms:W3CDTF">2021-12-07T09:50:43Z</dcterms:modified>
</cp:coreProperties>
</file>